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3" r:id="rId5"/>
    <p:sldId id="264" r:id="rId6"/>
    <p:sldId id="279" r:id="rId7"/>
    <p:sldId id="265" r:id="rId8"/>
    <p:sldId id="274" r:id="rId9"/>
    <p:sldId id="266" r:id="rId10"/>
    <p:sldId id="275" r:id="rId11"/>
    <p:sldId id="271" r:id="rId12"/>
    <p:sldId id="276" r:id="rId13"/>
    <p:sldId id="268" r:id="rId14"/>
    <p:sldId id="272" r:id="rId15"/>
    <p:sldId id="277" r:id="rId16"/>
    <p:sldId id="269" r:id="rId17"/>
    <p:sldId id="273" r:id="rId18"/>
    <p:sldId id="278" r:id="rId19"/>
    <p:sldId id="270" r:id="rId20"/>
  </p:sldIdLst>
  <p:sldSz cx="9144000" cy="6858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cid:5326877C-9390-451E-BFAA-C2875958CEAE@gateway.2wire.net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microsoft.com/office/2007/relationships/hdphoto" Target="../media/hdphoto2.wdp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56792"/>
            <a:ext cx="7772400" cy="1683618"/>
          </a:xfrm>
        </p:spPr>
        <p:txBody>
          <a:bodyPr/>
          <a:lstStyle>
            <a:lvl1pPr algn="ctr">
              <a:defRPr b="1" baseline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356992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Facilitator name, date etc.</a:t>
            </a:r>
            <a:endParaRPr lang="en-GB" dirty="0"/>
          </a:p>
        </p:txBody>
      </p:sp>
      <p:pic>
        <p:nvPicPr>
          <p:cNvPr id="8" name="Picture 7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94"/>
          <a:stretch/>
        </p:blipFill>
        <p:spPr>
          <a:xfrm>
            <a:off x="0" y="2857"/>
            <a:ext cx="9144000" cy="1049879"/>
          </a:xfrm>
          <a:prstGeom prst="rect">
            <a:avLst/>
          </a:prstGeom>
        </p:spPr>
      </p:pic>
      <p:pic>
        <p:nvPicPr>
          <p:cNvPr id="9" name="Picture 8" descr="cid:5326877C-9390-451E-BFAA-C2875958CEAE@gateway.2wire.net"/>
          <p:cNvPicPr/>
          <p:nvPr userDrawn="1"/>
        </p:nvPicPr>
        <p:blipFill rotWithShape="1"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63" t="94655" r="-172" b="1936"/>
          <a:stretch/>
        </p:blipFill>
        <p:spPr bwMode="auto">
          <a:xfrm>
            <a:off x="2411760" y="6309320"/>
            <a:ext cx="6748041" cy="5169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Box 7"/>
          <p:cNvSpPr txBox="1">
            <a:spLocks noChangeArrowheads="1"/>
          </p:cNvSpPr>
          <p:nvPr userDrawn="1"/>
        </p:nvSpPr>
        <p:spPr bwMode="auto">
          <a:xfrm>
            <a:off x="2803798" y="5373216"/>
            <a:ext cx="356800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2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@sparqs_scotland</a:t>
            </a:r>
          </a:p>
          <a:p>
            <a:pPr algn="ctr" eaLnBrk="1" hangingPunct="1">
              <a:defRPr/>
            </a:pPr>
            <a:r>
              <a:rPr lang="en-GB" altLang="en-US" sz="2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#PfC14</a:t>
            </a:r>
          </a:p>
        </p:txBody>
      </p:sp>
      <p:pic>
        <p:nvPicPr>
          <p:cNvPr id="13" name="Picture 13" descr="P:\Design &amp; Publications\twitter-bird-light-bgs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5312618"/>
            <a:ext cx="636662" cy="636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564" y="5805264"/>
            <a:ext cx="1936204" cy="838378"/>
          </a:xfrm>
          <a:prstGeom prst="rect">
            <a:avLst/>
          </a:prstGeom>
        </p:spPr>
      </p:pic>
      <p:pic>
        <p:nvPicPr>
          <p:cNvPr id="18" name="Picture 17" descr="cid:5326877C-9390-451E-BFAA-C2875958CEAE@gateway.2wire.net"/>
          <p:cNvPicPr/>
          <p:nvPr userDrawn="1"/>
        </p:nvPicPr>
        <p:blipFill rotWithShape="1"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971" r="91250" b="2664"/>
          <a:stretch/>
        </p:blipFill>
        <p:spPr bwMode="auto">
          <a:xfrm>
            <a:off x="-4514" y="6058313"/>
            <a:ext cx="400050" cy="6617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65530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07/10/2014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4654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07/10/2014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1659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6635080" cy="1354162"/>
          </a:xfrm>
        </p:spPr>
        <p:txBody>
          <a:bodyPr>
            <a:normAutofit/>
          </a:bodyPr>
          <a:lstStyle>
            <a:lvl1pPr algn="l">
              <a:defRPr sz="3600" b="0" baseline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0324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0" y="6021288"/>
            <a:ext cx="9180512" cy="836872"/>
            <a:chOff x="2313341" y="6344818"/>
            <a:chExt cx="6830659" cy="513342"/>
          </a:xfrm>
        </p:grpSpPr>
        <p:pic>
          <p:nvPicPr>
            <p:cNvPr id="9" name="Picture 8"/>
            <p:cNvPicPr/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086" t="235" b="235"/>
            <a:stretch/>
          </p:blipFill>
          <p:spPr>
            <a:xfrm>
              <a:off x="4002318" y="6344818"/>
              <a:ext cx="5141682" cy="513342"/>
            </a:xfrm>
            <a:prstGeom prst="rect">
              <a:avLst/>
            </a:prstGeom>
          </p:spPr>
        </p:pic>
        <p:pic>
          <p:nvPicPr>
            <p:cNvPr id="10" name="Picture 9"/>
            <p:cNvPicPr/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309" t="235" r="16521" b="235"/>
            <a:stretch/>
          </p:blipFill>
          <p:spPr>
            <a:xfrm>
              <a:off x="2313341" y="6344818"/>
              <a:ext cx="1688977" cy="513342"/>
            </a:xfrm>
            <a:prstGeom prst="rect">
              <a:avLst/>
            </a:prstGeom>
          </p:spPr>
        </p:pic>
      </p:grp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2915816" y="6105490"/>
            <a:ext cx="34559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2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@sparqs_scotland</a:t>
            </a:r>
          </a:p>
          <a:p>
            <a:pPr algn="l" eaLnBrk="1" hangingPunct="1">
              <a:defRPr/>
            </a:pPr>
            <a:r>
              <a:rPr lang="en-GB" altLang="en-US" sz="2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#PfC14</a:t>
            </a:r>
          </a:p>
        </p:txBody>
      </p:sp>
      <p:pic>
        <p:nvPicPr>
          <p:cNvPr id="13" name="Picture 13" descr="P:\Design &amp; Publications\twitter-bird-light-bgs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6032698"/>
            <a:ext cx="780678" cy="780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433074"/>
            <a:ext cx="1763688" cy="763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749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07/10/2014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0275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07/10/2014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61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07/10/2014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386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07/10/2014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594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07/10/2014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25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07/10/2014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398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07/10/2014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4908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E4E04-FA3B-4CC2-B22B-1F4522E7061B}" type="datetimeFigureOut">
              <a:rPr lang="en-GB" smtClean="0"/>
              <a:t>07/10/2014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8590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arqs.ac.u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/>
              <a:t>Joined up </a:t>
            </a:r>
            <a:r>
              <a:rPr lang="en-GB" sz="4400" dirty="0" smtClean="0"/>
              <a:t>thinking: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</a:t>
            </a:r>
            <a:r>
              <a:rPr lang="en-GB" sz="3300" dirty="0" smtClean="0"/>
              <a:t>Authoritative </a:t>
            </a:r>
            <a:r>
              <a:rPr lang="en-GB" sz="3300" dirty="0"/>
              <a:t>student input from </a:t>
            </a:r>
            <a:r>
              <a:rPr lang="en-GB" sz="3300" dirty="0" err="1"/>
              <a:t>from</a:t>
            </a:r>
            <a:r>
              <a:rPr lang="en-GB" sz="3300" dirty="0"/>
              <a:t> course rep to president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1752600"/>
          </a:xfrm>
        </p:spPr>
        <p:txBody>
          <a:bodyPr/>
          <a:lstStyle/>
          <a:p>
            <a:r>
              <a:rPr lang="en-GB" dirty="0" smtClean="0"/>
              <a:t>Simon Varwell</a:t>
            </a:r>
          </a:p>
          <a:p>
            <a:r>
              <a:rPr lang="en-GB" dirty="0" smtClean="0"/>
              <a:t>Development Advisor</a:t>
            </a:r>
          </a:p>
          <a:p>
            <a:r>
              <a:rPr lang="en-GB" dirty="0" smtClean="0"/>
              <a:t>Thursday 14 August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756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joined up course rep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Well-trained and supported reps.</a:t>
            </a:r>
          </a:p>
          <a:p>
            <a:r>
              <a:rPr lang="en-GB" dirty="0" smtClean="0"/>
              <a:t>Able to listen to their course mates.</a:t>
            </a:r>
          </a:p>
          <a:p>
            <a:r>
              <a:rPr lang="en-GB" dirty="0"/>
              <a:t>A</a:t>
            </a:r>
            <a:r>
              <a:rPr lang="en-GB" dirty="0" smtClean="0"/>
              <a:t>ware of their wider subject areas.</a:t>
            </a:r>
          </a:p>
          <a:p>
            <a:r>
              <a:rPr lang="en-GB" dirty="0" smtClean="0"/>
              <a:t>Meet up by subject/department.</a:t>
            </a:r>
          </a:p>
          <a:p>
            <a:r>
              <a:rPr lang="en-GB" dirty="0" smtClean="0"/>
              <a:t>Common issues easy to identify.</a:t>
            </a:r>
          </a:p>
          <a:p>
            <a:r>
              <a:rPr lang="en-GB" dirty="0" smtClean="0"/>
              <a:t>Can report back to classes.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8331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Course rep system 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sparqs’ course rep training!</a:t>
            </a:r>
          </a:p>
          <a:p>
            <a:r>
              <a:rPr lang="en-GB" dirty="0" smtClean="0"/>
              <a:t>Online resources on your VLE.</a:t>
            </a:r>
          </a:p>
          <a:p>
            <a:r>
              <a:rPr lang="en-GB" dirty="0" smtClean="0"/>
              <a:t>Supplementary training.</a:t>
            </a:r>
          </a:p>
          <a:p>
            <a:r>
              <a:rPr lang="en-GB" dirty="0" smtClean="0"/>
              <a:t>Regular meetings.</a:t>
            </a:r>
          </a:p>
          <a:p>
            <a:r>
              <a:rPr lang="en-GB" dirty="0" smtClean="0"/>
              <a:t>Staff to support, research and mentor.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7938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Joined up </a:t>
            </a:r>
            <a:r>
              <a:rPr lang="en-GB" dirty="0" err="1" smtClean="0"/>
              <a:t>dep</a:t>
            </a:r>
            <a:r>
              <a:rPr lang="en-GB" dirty="0" smtClean="0"/>
              <a:t> reps</a:t>
            </a:r>
            <a:endParaRPr lang="en-GB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868292" y="3275692"/>
            <a:ext cx="30241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Department representatives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011167" y="1772816"/>
            <a:ext cx="28082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SA</a:t>
            </a:r>
            <a:r>
              <a:rPr kumimoji="0" lang="en-GB" alt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 executive</a:t>
            </a:r>
            <a:endParaRPr kumimoji="0" lang="en-GB" alt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6228060" y="5127575"/>
            <a:ext cx="23041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Course</a:t>
            </a:r>
            <a:r>
              <a:rPr kumimoji="0" lang="en-GB" alt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reps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7380386" y="2488640"/>
            <a:ext cx="0" cy="645553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7380386" y="4211796"/>
            <a:ext cx="0" cy="645553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200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Joined up </a:t>
            </a:r>
            <a:r>
              <a:rPr lang="en-GB" dirty="0" err="1" smtClean="0"/>
              <a:t>dep</a:t>
            </a:r>
            <a:r>
              <a:rPr lang="en-GB" dirty="0" smtClean="0"/>
              <a:t> reps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Time to devote to the role.</a:t>
            </a:r>
          </a:p>
          <a:p>
            <a:r>
              <a:rPr lang="en-GB" dirty="0" smtClean="0"/>
              <a:t>Good supporters of course reps.</a:t>
            </a:r>
          </a:p>
          <a:p>
            <a:r>
              <a:rPr lang="en-GB" dirty="0" smtClean="0"/>
              <a:t>Able to spot common issues/trends.</a:t>
            </a:r>
          </a:p>
          <a:p>
            <a:r>
              <a:rPr lang="en-GB" dirty="0" smtClean="0"/>
              <a:t>Can present an evidence-based case.</a:t>
            </a:r>
          </a:p>
          <a:p>
            <a:r>
              <a:rPr lang="en-GB" dirty="0" smtClean="0"/>
              <a:t>Can report back to course reps.</a:t>
            </a:r>
          </a:p>
        </p:txBody>
      </p:sp>
    </p:spTree>
    <p:extLst>
      <p:ext uri="{BB962C8B-B14F-4D97-AF65-F5344CB8AC3E}">
        <p14:creationId xmlns:p14="http://schemas.microsoft.com/office/powerpoint/2010/main" val="2771323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Dep</a:t>
            </a:r>
            <a:r>
              <a:rPr lang="en-GB" dirty="0" smtClean="0"/>
              <a:t> rep 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sparqs’ Departmental Representation toolkits.</a:t>
            </a:r>
          </a:p>
          <a:p>
            <a:r>
              <a:rPr lang="en-GB" dirty="0" smtClean="0"/>
              <a:t>Regular support and mentoring.</a:t>
            </a:r>
          </a:p>
          <a:p>
            <a:r>
              <a:rPr lang="en-GB" dirty="0" smtClean="0"/>
              <a:t>Departmental staff.</a:t>
            </a:r>
          </a:p>
          <a:p>
            <a:r>
              <a:rPr lang="en-GB" dirty="0" smtClean="0"/>
              <a:t>Regular team meetings and training.</a:t>
            </a:r>
          </a:p>
        </p:txBody>
      </p:sp>
    </p:spTree>
    <p:extLst>
      <p:ext uri="{BB962C8B-B14F-4D97-AF65-F5344CB8AC3E}">
        <p14:creationId xmlns:p14="http://schemas.microsoft.com/office/powerpoint/2010/main" val="3766528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Joined up senior officers</a:t>
            </a:r>
            <a:endParaRPr lang="en-GB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868292" y="3275692"/>
            <a:ext cx="30241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Department representatives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011167" y="1772816"/>
            <a:ext cx="28082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SA</a:t>
            </a:r>
            <a:r>
              <a:rPr kumimoji="0" lang="en-GB" alt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 executive</a:t>
            </a:r>
            <a:endParaRPr kumimoji="0" lang="en-GB" alt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6228060" y="5127575"/>
            <a:ext cx="23041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Course</a:t>
            </a:r>
            <a:r>
              <a:rPr kumimoji="0" lang="en-GB" alt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reps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7380386" y="2488640"/>
            <a:ext cx="0" cy="645553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7380386" y="4211796"/>
            <a:ext cx="0" cy="645553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200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Joined up senior officers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Time to devote to the role.</a:t>
            </a:r>
          </a:p>
          <a:p>
            <a:r>
              <a:rPr lang="en-GB" dirty="0" smtClean="0"/>
              <a:t>Good supporters of </a:t>
            </a:r>
            <a:r>
              <a:rPr lang="en-GB" dirty="0" err="1" smtClean="0"/>
              <a:t>dep</a:t>
            </a:r>
            <a:r>
              <a:rPr lang="en-GB" dirty="0" smtClean="0"/>
              <a:t> reps.</a:t>
            </a:r>
          </a:p>
          <a:p>
            <a:r>
              <a:rPr lang="en-GB" dirty="0" smtClean="0"/>
              <a:t>Able to spot common issues/trends.</a:t>
            </a:r>
          </a:p>
          <a:p>
            <a:r>
              <a:rPr lang="en-GB" dirty="0" smtClean="0"/>
              <a:t>Can present an evidence-based case.</a:t>
            </a:r>
          </a:p>
          <a:p>
            <a:r>
              <a:rPr lang="en-GB" dirty="0" smtClean="0"/>
              <a:t>Can report back to </a:t>
            </a:r>
            <a:r>
              <a:rPr lang="en-GB" dirty="0" err="1" smtClean="0"/>
              <a:t>dep</a:t>
            </a:r>
            <a:r>
              <a:rPr lang="en-GB" dirty="0" smtClean="0"/>
              <a:t> reps.</a:t>
            </a:r>
          </a:p>
        </p:txBody>
      </p:sp>
    </p:spTree>
    <p:extLst>
      <p:ext uri="{BB962C8B-B14F-4D97-AF65-F5344CB8AC3E}">
        <p14:creationId xmlns:p14="http://schemas.microsoft.com/office/powerpoint/2010/main" val="3093399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Senior officer 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College Student Leaders.</a:t>
            </a:r>
          </a:p>
          <a:p>
            <a:r>
              <a:rPr lang="en-GB" dirty="0" smtClean="0"/>
              <a:t>Other resources from NUS/sparqs.</a:t>
            </a:r>
          </a:p>
          <a:p>
            <a:r>
              <a:rPr lang="en-GB" dirty="0" smtClean="0"/>
              <a:t>In-house training.</a:t>
            </a:r>
          </a:p>
          <a:p>
            <a:r>
              <a:rPr lang="en-GB" dirty="0" smtClean="0"/>
              <a:t>Students’ association staff.</a:t>
            </a:r>
          </a:p>
          <a:p>
            <a:r>
              <a:rPr lang="en-GB" dirty="0" smtClean="0"/>
              <a:t>College staff.</a:t>
            </a:r>
          </a:p>
          <a:p>
            <a:r>
              <a:rPr lang="en-GB" dirty="0" smtClean="0"/>
              <a:t>Board members.</a:t>
            </a:r>
          </a:p>
        </p:txBody>
      </p:sp>
    </p:spTree>
    <p:extLst>
      <p:ext uri="{BB962C8B-B14F-4D97-AF65-F5344CB8AC3E}">
        <p14:creationId xmlns:p14="http://schemas.microsoft.com/office/powerpoint/2010/main" val="1681732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23799" y="341313"/>
            <a:ext cx="237638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ill Sans MT" pitchFamily="34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ill Sans MT" pitchFamily="34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ill Sans MT" pitchFamily="34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ill Sans MT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kern="0" dirty="0" smtClean="0"/>
              <a:t>Staff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916088" y="3284984"/>
            <a:ext cx="30241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Department committees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058963" y="1517883"/>
            <a:ext cx="28082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College committees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700188" y="4911551"/>
            <a:ext cx="34559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Course</a:t>
            </a:r>
            <a:b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</a:b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committees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428182" y="2497932"/>
            <a:ext cx="0" cy="645553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428182" y="4221088"/>
            <a:ext cx="0" cy="645553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35372" y="3284984"/>
            <a:ext cx="30241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Heads of</a:t>
            </a:r>
            <a:r>
              <a:rPr kumimoji="0" lang="en-GB" alt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 departments</a:t>
            </a:r>
            <a:endParaRPr kumimoji="0" lang="en-GB" alt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178247" y="1517883"/>
            <a:ext cx="28082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College board</a:t>
            </a:r>
            <a:r>
              <a:rPr kumimoji="0" lang="en-GB" alt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 &amp; management</a:t>
            </a:r>
            <a:endParaRPr kumimoji="0" lang="en-GB" alt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-180528" y="4911551"/>
            <a:ext cx="309661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Teaching and support staff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1547466" y="2497932"/>
            <a:ext cx="0" cy="645553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547466" y="4265998"/>
            <a:ext cx="0" cy="645553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2771800" y="1988840"/>
            <a:ext cx="702484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557265"/>
            <a:ext cx="93345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213449"/>
            <a:ext cx="93345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5868292" y="3275692"/>
            <a:ext cx="30241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Department representatives</a:t>
            </a:r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6011167" y="1772816"/>
            <a:ext cx="28082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SA</a:t>
            </a:r>
            <a:r>
              <a:rPr kumimoji="0" lang="en-GB" alt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 executive</a:t>
            </a:r>
            <a:endParaRPr kumimoji="0" lang="en-GB" alt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38" name="Text Box 8"/>
          <p:cNvSpPr txBox="1">
            <a:spLocks noChangeArrowheads="1"/>
          </p:cNvSpPr>
          <p:nvPr/>
        </p:nvSpPr>
        <p:spPr bwMode="auto">
          <a:xfrm>
            <a:off x="6228060" y="5127575"/>
            <a:ext cx="23041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Course</a:t>
            </a:r>
            <a:r>
              <a:rPr kumimoji="0" lang="en-GB" alt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reps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7380386" y="2488640"/>
            <a:ext cx="0" cy="645553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7380386" y="4211796"/>
            <a:ext cx="0" cy="645553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5508104" y="1988840"/>
            <a:ext cx="702484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547973"/>
            <a:ext cx="93345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5204157"/>
            <a:ext cx="93345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Rectangle 2"/>
          <p:cNvSpPr txBox="1">
            <a:spLocks noChangeArrowheads="1"/>
          </p:cNvSpPr>
          <p:nvPr/>
        </p:nvSpPr>
        <p:spPr bwMode="auto">
          <a:xfrm>
            <a:off x="3275731" y="341313"/>
            <a:ext cx="237638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ill Sans MT" pitchFamily="34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ill Sans MT" pitchFamily="34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ill Sans MT" pitchFamily="34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ill Sans MT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kern="0" dirty="0" smtClean="0"/>
              <a:t>Structures</a:t>
            </a:r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 bwMode="auto">
          <a:xfrm>
            <a:off x="6300067" y="341313"/>
            <a:ext cx="2376389" cy="11430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ill Sans MT" pitchFamily="34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ill Sans MT" pitchFamily="34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ill Sans MT" pitchFamily="34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ill Sans MT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kern="0" dirty="0" smtClean="0"/>
              <a:t>SA</a:t>
            </a:r>
          </a:p>
        </p:txBody>
      </p:sp>
    </p:spTree>
    <p:extLst>
      <p:ext uri="{BB962C8B-B14F-4D97-AF65-F5344CB8AC3E}">
        <p14:creationId xmlns:p14="http://schemas.microsoft.com/office/powerpoint/2010/main" val="195788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you can do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Discuss strengths/weaknesses with SA colleagues, college management and others.</a:t>
            </a:r>
          </a:p>
          <a:p>
            <a:r>
              <a:rPr lang="en-GB" dirty="0" smtClean="0"/>
              <a:t>Look at your college’s student engagement strategy and SA strategic plan (or create them!).</a:t>
            </a:r>
          </a:p>
        </p:txBody>
      </p:sp>
    </p:spTree>
    <p:extLst>
      <p:ext uri="{BB962C8B-B14F-4D97-AF65-F5344CB8AC3E}">
        <p14:creationId xmlns:p14="http://schemas.microsoft.com/office/powerpoint/2010/main" val="506459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is sparqs?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Student Participation in Quality Scotland</a:t>
            </a:r>
          </a:p>
          <a:p>
            <a:r>
              <a:rPr lang="en-GB" dirty="0" smtClean="0">
                <a:hlinkClick r:id="rId2"/>
              </a:rPr>
              <a:t>www.sparqs.ac.uk</a:t>
            </a:r>
            <a:endParaRPr lang="en-GB" dirty="0" smtClean="0"/>
          </a:p>
          <a:p>
            <a:r>
              <a:rPr lang="en-GB" dirty="0" smtClean="0"/>
              <a:t>@</a:t>
            </a:r>
            <a:r>
              <a:rPr lang="en-GB" dirty="0" err="1" smtClean="0"/>
              <a:t>sparqs_scotland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02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Joined up thinking?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“Representative” representatives.</a:t>
            </a:r>
          </a:p>
          <a:p>
            <a:r>
              <a:rPr lang="en-GB" dirty="0" smtClean="0"/>
              <a:t>Authoritative, researched input.</a:t>
            </a:r>
          </a:p>
          <a:p>
            <a:r>
              <a:rPr lang="en-GB" dirty="0" smtClean="0"/>
              <a:t>Respected officers.</a:t>
            </a:r>
          </a:p>
          <a:p>
            <a:r>
              <a:rPr lang="en-GB" dirty="0" smtClean="0"/>
              <a:t>Confident, reassured management.</a:t>
            </a:r>
          </a:p>
          <a:p>
            <a:r>
              <a:rPr lang="en-GB" dirty="0" smtClean="0"/>
              <a:t>Productive, constructive partnership.</a:t>
            </a:r>
          </a:p>
          <a:p>
            <a:r>
              <a:rPr lang="en-GB" dirty="0" smtClean="0"/>
              <a:t>An enhanced learning experience!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1864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23799" y="188913"/>
            <a:ext cx="60483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ill Sans MT" pitchFamily="34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ill Sans MT" pitchFamily="34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ill Sans MT" pitchFamily="34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ill Sans MT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altLang="en-US" kern="0" dirty="0" smtClean="0"/>
              <a:t>A basic college structure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916088" y="3284984"/>
            <a:ext cx="30241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Department committees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058963" y="1517883"/>
            <a:ext cx="28082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College committees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700188" y="4911551"/>
            <a:ext cx="34559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Course</a:t>
            </a:r>
            <a:b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</a:b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committees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428182" y="2497932"/>
            <a:ext cx="0" cy="645553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428182" y="4221088"/>
            <a:ext cx="0" cy="645553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35372" y="3284984"/>
            <a:ext cx="30241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Heads of</a:t>
            </a:r>
            <a:r>
              <a:rPr kumimoji="0" lang="en-GB" alt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 departments</a:t>
            </a:r>
            <a:endParaRPr kumimoji="0" lang="en-GB" alt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178247" y="1517883"/>
            <a:ext cx="28082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College board</a:t>
            </a:r>
            <a:r>
              <a:rPr kumimoji="0" lang="en-GB" alt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 &amp; management</a:t>
            </a:r>
            <a:endParaRPr kumimoji="0" lang="en-GB" alt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-180528" y="4911551"/>
            <a:ext cx="309661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Teaching and support staff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1547466" y="2497932"/>
            <a:ext cx="0" cy="645553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547466" y="4265998"/>
            <a:ext cx="0" cy="645553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2771800" y="1988840"/>
            <a:ext cx="702484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557265"/>
            <a:ext cx="93345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213449"/>
            <a:ext cx="93345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5868292" y="3275692"/>
            <a:ext cx="30241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Department representatives</a:t>
            </a:r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6011167" y="1772816"/>
            <a:ext cx="28082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SA</a:t>
            </a:r>
            <a:r>
              <a:rPr kumimoji="0" lang="en-GB" alt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 executive</a:t>
            </a:r>
            <a:endParaRPr kumimoji="0" lang="en-GB" alt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38" name="Text Box 8"/>
          <p:cNvSpPr txBox="1">
            <a:spLocks noChangeArrowheads="1"/>
          </p:cNvSpPr>
          <p:nvPr/>
        </p:nvSpPr>
        <p:spPr bwMode="auto">
          <a:xfrm>
            <a:off x="6228060" y="5127575"/>
            <a:ext cx="23041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Course</a:t>
            </a:r>
            <a:r>
              <a:rPr kumimoji="0" lang="en-GB" alt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reps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7380386" y="2488640"/>
            <a:ext cx="0" cy="645553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7380386" y="4211796"/>
            <a:ext cx="0" cy="645553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5508104" y="1988840"/>
            <a:ext cx="702484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547973"/>
            <a:ext cx="93345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5204157"/>
            <a:ext cx="93345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0324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25" grpId="0"/>
      <p:bldP spid="26" grpId="0"/>
      <p:bldP spid="37" grpId="0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23799" y="341313"/>
            <a:ext cx="237638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ill Sans MT" pitchFamily="34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ill Sans MT" pitchFamily="34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ill Sans MT" pitchFamily="34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ill Sans MT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kern="0" dirty="0" smtClean="0"/>
              <a:t>Staff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916088" y="3284984"/>
            <a:ext cx="30241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Department committees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058963" y="1517883"/>
            <a:ext cx="28082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College committees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700188" y="4911551"/>
            <a:ext cx="34559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Course</a:t>
            </a:r>
            <a:b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</a:b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committees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428182" y="2497932"/>
            <a:ext cx="0" cy="645553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428182" y="4221088"/>
            <a:ext cx="0" cy="645553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35372" y="3284984"/>
            <a:ext cx="30241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Heads of</a:t>
            </a:r>
            <a:r>
              <a:rPr kumimoji="0" lang="en-GB" alt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 departments</a:t>
            </a:r>
            <a:endParaRPr kumimoji="0" lang="en-GB" alt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178247" y="1517883"/>
            <a:ext cx="28082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College board</a:t>
            </a:r>
            <a:r>
              <a:rPr kumimoji="0" lang="en-GB" alt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 &amp; management</a:t>
            </a:r>
            <a:endParaRPr kumimoji="0" lang="en-GB" alt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-180528" y="4911551"/>
            <a:ext cx="309661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Teaching and support staff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1547466" y="2497932"/>
            <a:ext cx="0" cy="645553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547466" y="4265998"/>
            <a:ext cx="0" cy="645553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2771800" y="1988840"/>
            <a:ext cx="702484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557265"/>
            <a:ext cx="93345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213449"/>
            <a:ext cx="93345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5868292" y="3275692"/>
            <a:ext cx="30241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Department representatives</a:t>
            </a:r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6011167" y="1772816"/>
            <a:ext cx="28082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SA</a:t>
            </a:r>
            <a:r>
              <a:rPr kumimoji="0" lang="en-GB" alt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 executive</a:t>
            </a:r>
            <a:endParaRPr kumimoji="0" lang="en-GB" alt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38" name="Text Box 8"/>
          <p:cNvSpPr txBox="1">
            <a:spLocks noChangeArrowheads="1"/>
          </p:cNvSpPr>
          <p:nvPr/>
        </p:nvSpPr>
        <p:spPr bwMode="auto">
          <a:xfrm>
            <a:off x="6228060" y="5127575"/>
            <a:ext cx="23041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Course</a:t>
            </a:r>
            <a:r>
              <a:rPr kumimoji="0" lang="en-GB" alt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reps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7380386" y="2488640"/>
            <a:ext cx="0" cy="645553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7380386" y="4211796"/>
            <a:ext cx="0" cy="645553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5508104" y="1988840"/>
            <a:ext cx="702484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547973"/>
            <a:ext cx="93345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5204157"/>
            <a:ext cx="93345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Rectangle 2"/>
          <p:cNvSpPr txBox="1">
            <a:spLocks noChangeArrowheads="1"/>
          </p:cNvSpPr>
          <p:nvPr/>
        </p:nvSpPr>
        <p:spPr bwMode="auto">
          <a:xfrm>
            <a:off x="3275731" y="341313"/>
            <a:ext cx="237638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ill Sans MT" pitchFamily="34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ill Sans MT" pitchFamily="34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ill Sans MT" pitchFamily="34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ill Sans MT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kern="0" dirty="0" smtClean="0"/>
              <a:t>Structures</a:t>
            </a:r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 bwMode="auto">
          <a:xfrm>
            <a:off x="6300067" y="341313"/>
            <a:ext cx="2376389" cy="11430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ill Sans MT" pitchFamily="34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ill Sans MT" pitchFamily="34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ill Sans MT" pitchFamily="34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ill Sans MT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kern="0" dirty="0" smtClean="0"/>
              <a:t>SA</a:t>
            </a:r>
          </a:p>
        </p:txBody>
      </p:sp>
    </p:spTree>
    <p:extLst>
      <p:ext uri="{BB962C8B-B14F-4D97-AF65-F5344CB8AC3E}">
        <p14:creationId xmlns:p14="http://schemas.microsoft.com/office/powerpoint/2010/main" val="316136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Borders College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075" y="1271389"/>
            <a:ext cx="6419850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713" y="4043908"/>
            <a:ext cx="61245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303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Show us yours!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Using the </a:t>
            </a:r>
            <a:r>
              <a:rPr lang="en-GB" dirty="0" err="1" smtClean="0"/>
              <a:t>handout</a:t>
            </a:r>
            <a:r>
              <a:rPr lang="en-GB" dirty="0" smtClean="0"/>
              <a:t>, describe your college and SA structure.</a:t>
            </a:r>
          </a:p>
          <a:p>
            <a:r>
              <a:rPr lang="en-GB" dirty="0" smtClean="0"/>
              <a:t>What bits do you (not) know about?</a:t>
            </a:r>
          </a:p>
          <a:p>
            <a:r>
              <a:rPr lang="en-GB" dirty="0" smtClean="0"/>
              <a:t>Who would you find out from?</a:t>
            </a:r>
          </a:p>
          <a:p>
            <a:r>
              <a:rPr lang="en-GB" dirty="0" smtClean="0"/>
              <a:t>Where are the strengths and weaknesses?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088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23799" y="341313"/>
            <a:ext cx="237638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ill Sans MT" pitchFamily="34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ill Sans MT" pitchFamily="34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ill Sans MT" pitchFamily="34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ill Sans MT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kern="0" dirty="0" smtClean="0"/>
              <a:t>Staff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916088" y="3284984"/>
            <a:ext cx="30241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Department committees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058963" y="1517883"/>
            <a:ext cx="28082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College committees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700188" y="4911551"/>
            <a:ext cx="34559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Course</a:t>
            </a:r>
            <a:b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</a:b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committees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428182" y="2497932"/>
            <a:ext cx="0" cy="645553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428182" y="4221088"/>
            <a:ext cx="0" cy="645553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35372" y="3284984"/>
            <a:ext cx="30241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Heads of</a:t>
            </a:r>
            <a:r>
              <a:rPr kumimoji="0" lang="en-GB" alt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 departments</a:t>
            </a:r>
            <a:endParaRPr kumimoji="0" lang="en-GB" alt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178247" y="1517883"/>
            <a:ext cx="28082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College board</a:t>
            </a:r>
            <a:r>
              <a:rPr kumimoji="0" lang="en-GB" alt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 &amp; management</a:t>
            </a:r>
            <a:endParaRPr kumimoji="0" lang="en-GB" alt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-180528" y="4911551"/>
            <a:ext cx="309661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Teaching and support staff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1547466" y="2497932"/>
            <a:ext cx="0" cy="645553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547466" y="4265998"/>
            <a:ext cx="0" cy="645553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2771800" y="1988840"/>
            <a:ext cx="702484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557265"/>
            <a:ext cx="93345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213449"/>
            <a:ext cx="93345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5868292" y="3275692"/>
            <a:ext cx="30241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Department representatives</a:t>
            </a:r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6011167" y="1772816"/>
            <a:ext cx="28082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SA</a:t>
            </a:r>
            <a:r>
              <a:rPr kumimoji="0" lang="en-GB" alt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 executive</a:t>
            </a:r>
            <a:endParaRPr kumimoji="0" lang="en-GB" alt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38" name="Text Box 8"/>
          <p:cNvSpPr txBox="1">
            <a:spLocks noChangeArrowheads="1"/>
          </p:cNvSpPr>
          <p:nvPr/>
        </p:nvSpPr>
        <p:spPr bwMode="auto">
          <a:xfrm>
            <a:off x="6228060" y="5127575"/>
            <a:ext cx="23041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Course</a:t>
            </a:r>
            <a:r>
              <a:rPr kumimoji="0" lang="en-GB" alt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reps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7380386" y="2488640"/>
            <a:ext cx="0" cy="645553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7380386" y="4211796"/>
            <a:ext cx="0" cy="645553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5508104" y="1988840"/>
            <a:ext cx="702484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547973"/>
            <a:ext cx="93345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5204157"/>
            <a:ext cx="93345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Rectangle 2"/>
          <p:cNvSpPr txBox="1">
            <a:spLocks noChangeArrowheads="1"/>
          </p:cNvSpPr>
          <p:nvPr/>
        </p:nvSpPr>
        <p:spPr bwMode="auto">
          <a:xfrm>
            <a:off x="3275731" y="341313"/>
            <a:ext cx="237638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ill Sans MT" pitchFamily="34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ill Sans MT" pitchFamily="34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ill Sans MT" pitchFamily="34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ill Sans MT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kern="0" dirty="0" smtClean="0"/>
              <a:t>Structures</a:t>
            </a:r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 bwMode="auto">
          <a:xfrm>
            <a:off x="6300067" y="341313"/>
            <a:ext cx="2376389" cy="11430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ill Sans MT" pitchFamily="34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ill Sans MT" pitchFamily="34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ill Sans MT" pitchFamily="34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ill Sans MT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kern="0" dirty="0" smtClean="0"/>
              <a:t>SA</a:t>
            </a:r>
          </a:p>
        </p:txBody>
      </p:sp>
    </p:spTree>
    <p:extLst>
      <p:ext uri="{BB962C8B-B14F-4D97-AF65-F5344CB8AC3E}">
        <p14:creationId xmlns:p14="http://schemas.microsoft.com/office/powerpoint/2010/main" val="366593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joined up course rep system</a:t>
            </a:r>
            <a:endParaRPr lang="en-GB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868292" y="3275692"/>
            <a:ext cx="30241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Department representatives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011167" y="1772816"/>
            <a:ext cx="28082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SA</a:t>
            </a:r>
            <a:r>
              <a:rPr kumimoji="0" lang="en-GB" alt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 executive</a:t>
            </a:r>
            <a:endParaRPr kumimoji="0" lang="en-GB" alt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6228060" y="5127575"/>
            <a:ext cx="23041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Course</a:t>
            </a:r>
            <a:r>
              <a:rPr kumimoji="0" lang="en-GB" alt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reps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7380386" y="2488640"/>
            <a:ext cx="0" cy="645553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7380386" y="4211796"/>
            <a:ext cx="0" cy="645553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340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arqs presentation with twitter &amp; hashtag 2014">
  <a:themeElements>
    <a:clrScheme name="Ali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FFF00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sparqs presentation with twitter &amp; hashtag 2014</Template>
  <TotalTime>819</TotalTime>
  <Words>455</Words>
  <Application>Microsoft Office PowerPoint</Application>
  <PresentationFormat>On-screen Show (4:3)</PresentationFormat>
  <Paragraphs>119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sparqs presentation with twitter &amp; hashtag 2014</vt:lpstr>
      <vt:lpstr>Joined up thinking:  Authoritative student input from from course rep to president</vt:lpstr>
      <vt:lpstr>Who is sparqs?</vt:lpstr>
      <vt:lpstr>Joined up thinking?</vt:lpstr>
      <vt:lpstr>PowerPoint Presentation</vt:lpstr>
      <vt:lpstr>PowerPoint Presentation</vt:lpstr>
      <vt:lpstr>Borders College</vt:lpstr>
      <vt:lpstr>Show us yours!</vt:lpstr>
      <vt:lpstr>PowerPoint Presentation</vt:lpstr>
      <vt:lpstr>A joined up course rep system</vt:lpstr>
      <vt:lpstr>A joined up course rep system</vt:lpstr>
      <vt:lpstr>Course rep system resources</vt:lpstr>
      <vt:lpstr>Joined up dep reps</vt:lpstr>
      <vt:lpstr>Joined up dep reps</vt:lpstr>
      <vt:lpstr>Dep rep resources</vt:lpstr>
      <vt:lpstr>Joined up senior officers</vt:lpstr>
      <vt:lpstr>Joined up senior officers</vt:lpstr>
      <vt:lpstr>Senior officer resources</vt:lpstr>
      <vt:lpstr>PowerPoint Presentation</vt:lpstr>
      <vt:lpstr>What you can do</vt:lpstr>
    </vt:vector>
  </TitlesOfParts>
  <Company>NUS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Joined up thinking:  Authoritative student input from from course rep to president</dc:title>
  <dc:creator>NUS ORG</dc:creator>
  <cp:lastModifiedBy>NUS ORG</cp:lastModifiedBy>
  <cp:revision>15</cp:revision>
  <cp:lastPrinted>2014-08-12T15:19:55Z</cp:lastPrinted>
  <dcterms:created xsi:type="dcterms:W3CDTF">2014-08-11T10:18:41Z</dcterms:created>
  <dcterms:modified xsi:type="dcterms:W3CDTF">2014-10-07T09:50:23Z</dcterms:modified>
</cp:coreProperties>
</file>